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711" autoAdjust="0"/>
  </p:normalViewPr>
  <p:slideViewPr>
    <p:cSldViewPr snapToGrid="0" snapToObjects="1">
      <p:cViewPr varScale="1">
        <p:scale>
          <a:sx n="81" d="100"/>
          <a:sy n="81" d="100"/>
        </p:scale>
        <p:origin x="152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2059619"/>
          </a:xfrm>
        </p:spPr>
        <p:txBody>
          <a:bodyPr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059619"/>
            <a:ext cx="9144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44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5991225"/>
            <a:ext cx="8657948" cy="702538"/>
          </a:xfrm>
        </p:spPr>
        <p:txBody>
          <a:bodyPr/>
          <a:lstStyle>
            <a:lvl1pPr algn="l">
              <a:defRPr>
                <a:solidFill>
                  <a:srgbClr val="FF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6056983-C7FE-467A-BAC2-555821C0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0856" y="4038992"/>
            <a:ext cx="6982287" cy="1439216"/>
          </a:xfrm>
        </p:spPr>
        <p:txBody>
          <a:bodyPr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4/8/2020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701" y="1249500"/>
            <a:ext cx="8846598" cy="55330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59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2059619"/>
          </a:xfrm>
        </p:spPr>
        <p:txBody>
          <a:bodyPr/>
          <a:lstStyle/>
          <a:p>
            <a:pPr marL="0" lvl="0" indent="0">
              <a:buNone/>
            </a:pPr>
            <a:r>
              <a:t>National Acute Hospital 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059619"/>
            <a:ext cx="9144000" cy="175260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t>Inpatients &amp; Outpatients</a:t>
            </a:r>
            <a:br/>
            <a:br/>
            <a:endParaRPr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6056983-C7FE-467A-BAC2-555821C0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0856" y="4038992"/>
            <a:ext cx="6982287" cy="1439216"/>
          </a:xfrm>
        </p:spPr>
        <p:txBody>
          <a:bodyPr/>
          <a:lstStyle/>
          <a:p>
            <a:pPr marL="0" lvl="0" indent="0">
              <a:buNone/>
            </a:pPr>
            <a:r>
              <a:t>March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Medical Daycase Discharges</a:t>
            </a:r>
          </a:p>
        </p:txBody>
      </p:sp>
      <p:pic>
        <p:nvPicPr>
          <p:cNvPr id="3" name="Picture 1" descr="National_MMMM_YYYY_Review_B_V2_files/figure-pptx/medDaycas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244600"/>
            <a:ext cx="7289800" cy="552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marL="0" lvl="0" indent="0">
              <a:buNone/>
            </a:pPr>
            <a:r>
              <a:t>Average Length of Stay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Medical AvLOS</a:t>
            </a:r>
          </a:p>
        </p:txBody>
      </p:sp>
      <p:pic>
        <p:nvPicPr>
          <p:cNvPr id="3" name="Picture 1" descr="National_MMMM_YYYY_Review_B_V2_files/figure-pptx/medAvlos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244600"/>
            <a:ext cx="7289800" cy="552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Medical AvLOS (30 Day Stay or Less)</a:t>
            </a:r>
          </a:p>
        </p:txBody>
      </p:sp>
      <p:pic>
        <p:nvPicPr>
          <p:cNvPr id="3" name="Picture 1" descr="National_MMMM_YYYY_Review_B_V2_files/figure-pptx/medAvlosLE3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244600"/>
            <a:ext cx="7289800" cy="552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Medical AvLOS (More than 30 Day Stay)</a:t>
            </a:r>
          </a:p>
        </p:txBody>
      </p:sp>
      <p:pic>
        <p:nvPicPr>
          <p:cNvPr id="3" name="Picture 1" descr="National_MMMM_YYYY_Review_B_V2_files/figure-pptx/medAvlosGT3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244600"/>
            <a:ext cx="7289800" cy="552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Surgical AvLOS</a:t>
            </a:r>
          </a:p>
        </p:txBody>
      </p:sp>
      <p:pic>
        <p:nvPicPr>
          <p:cNvPr id="3" name="Picture 1" descr="National_MMMM_YYYY_Review_B_V2_files/figure-pptx/surgAvlos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244600"/>
            <a:ext cx="7289800" cy="552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Surgical AvLOS (30 Day Stay or Less)</a:t>
            </a:r>
          </a:p>
        </p:txBody>
      </p:sp>
      <p:pic>
        <p:nvPicPr>
          <p:cNvPr id="3" name="Picture 1" descr="National_MMMM_YYYY_Review_B_V2_files/figure-pptx/surgAvlosLE3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244600"/>
            <a:ext cx="7289800" cy="552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Surgical AvLOS (More Than 30 Day Stay)</a:t>
            </a:r>
          </a:p>
        </p:txBody>
      </p:sp>
      <p:pic>
        <p:nvPicPr>
          <p:cNvPr id="3" name="Picture 1" descr="National_MMMM_YYYY_Review_B_V2_files/figure-pptx/surgAvlosGT30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244600"/>
            <a:ext cx="7289800" cy="552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marL="0" lvl="0" indent="0">
              <a:buNone/>
            </a:pPr>
            <a:r>
              <a:t>Day of Surgery Admission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DOSA % by Hospital</a:t>
            </a:r>
          </a:p>
        </p:txBody>
      </p:sp>
      <p:pic>
        <p:nvPicPr>
          <p:cNvPr id="3" name="Picture 1" descr="National_MMMM_YYYY_Review_B_V2_files/figure-pptx/dosa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663700"/>
            <a:ext cx="8839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Contents</a:t>
            </a:r>
          </a:p>
        </p:txBody>
      </p:sp>
      <p:pic>
        <p:nvPicPr>
          <p:cNvPr id="3" name="Picture 1" descr="National_MMMM_YYYY_Review_B_V2_files/figure-pptx/toc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244600"/>
            <a:ext cx="7289800" cy="552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marL="0" lvl="0" indent="0">
              <a:buNone/>
            </a:pPr>
            <a:r>
              <a:t>Re-Admission %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Surgical Re-Admission %</a:t>
            </a:r>
          </a:p>
        </p:txBody>
      </p:sp>
      <p:pic>
        <p:nvPicPr>
          <p:cNvPr id="3" name="Picture 1" descr="National_MMMM_YYYY_Review_B_V2_files/figure-pptx/surgReadm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663700"/>
            <a:ext cx="8839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Medical Re-Admission %</a:t>
            </a:r>
          </a:p>
        </p:txBody>
      </p:sp>
      <p:pic>
        <p:nvPicPr>
          <p:cNvPr id="3" name="Picture 1" descr="National_MMMM_YYYY_Review_B_V2_files/figure-pptx/MedReadm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663700"/>
            <a:ext cx="8839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marL="0" lvl="0" indent="0">
              <a:buNone/>
            </a:pPr>
            <a:r>
              <a:t>Outpatient Waiting List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Total Waiting List Trend</a:t>
            </a:r>
          </a:p>
        </p:txBody>
      </p:sp>
      <p:pic>
        <p:nvPicPr>
          <p:cNvPr id="3" name="Picture 1" descr="National_MMMM_YYYY_Review_B_V2_files/figure-pptx/owlTren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663700"/>
            <a:ext cx="8839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Total Waiting List (+15 Months) Trend</a:t>
            </a:r>
          </a:p>
        </p:txBody>
      </p:sp>
      <p:pic>
        <p:nvPicPr>
          <p:cNvPr id="3" name="Picture 1" descr="National_MMMM_YYYY_Review_B_V2_files/figure-pptx/owlGT15Tren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663700"/>
            <a:ext cx="8839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Waiting List Distribution</a:t>
            </a:r>
          </a:p>
        </p:txBody>
      </p:sp>
      <p:pic>
        <p:nvPicPr>
          <p:cNvPr id="3" name="Picture 1" descr="National_MMMM_YYYY_Review_B_V2_files/figure-pptx/owlDistribution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651000"/>
            <a:ext cx="8839200" cy="47244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Waiting List by Hospital</a:t>
            </a:r>
          </a:p>
        </p:txBody>
      </p:sp>
      <p:pic>
        <p:nvPicPr>
          <p:cNvPr id="3" name="Picture 1" descr="National_MMMM_YYYY_Review_B_V2_files/figure-pptx/owlByHosp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663700"/>
            <a:ext cx="8839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Waiting List (+15 Months) by Hospital</a:t>
            </a:r>
          </a:p>
        </p:txBody>
      </p:sp>
      <p:pic>
        <p:nvPicPr>
          <p:cNvPr id="3" name="Picture 1" descr="National_MMMM_YYYY_Review_B_V2_files/figure-pptx/owlGT15ByHosp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663700"/>
            <a:ext cx="8839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Waiting List by Specialty</a:t>
            </a:r>
          </a:p>
        </p:txBody>
      </p:sp>
      <p:pic>
        <p:nvPicPr>
          <p:cNvPr id="3" name="Picture 1" descr="National_MMMM_YYYY_Review_B_V2_files/figure-pptx/owlBySpec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663700"/>
            <a:ext cx="8839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Executive Summary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FE439CE-D6E8-474B-8006-8EE914B6C00B}"/>
              </a:ext>
            </a:extLst>
          </p:cNvPr>
          <p:cNvGraphicFramePr>
            <a:graphicFrameLocks noGrp="1"/>
          </p:cNvGraphicFramePr>
          <p:nvPr/>
        </p:nvGraphicFramePr>
        <p:xfrm>
          <a:off x="927100" y="2647791"/>
          <a:ext cx="7289800" cy="2430780"/>
        </p:xfrm>
        <a:graphic>
          <a:graphicData uri="http://schemas.openxmlformats.org/drawingml/2006/table">
            <a:tbl>
              <a:tblPr/>
              <a:tblGrid>
                <a:gridCol w="2705100">
                  <a:extLst>
                    <a:ext uri="{9D8B030D-6E8A-4147-A177-3AD203B41FA5}">
                      <a16:colId xmlns:a16="http://schemas.microsoft.com/office/drawing/2014/main" val="3503477467"/>
                    </a:ext>
                  </a:extLst>
                </a:gridCol>
                <a:gridCol w="1511300">
                  <a:extLst>
                    <a:ext uri="{9D8B030D-6E8A-4147-A177-3AD203B41FA5}">
                      <a16:colId xmlns:a16="http://schemas.microsoft.com/office/drawing/2014/main" val="1467589881"/>
                    </a:ext>
                  </a:extLst>
                </a:gridCol>
                <a:gridCol w="3073400">
                  <a:extLst>
                    <a:ext uri="{9D8B030D-6E8A-4147-A177-3AD203B41FA5}">
                      <a16:colId xmlns:a16="http://schemas.microsoft.com/office/drawing/2014/main" val="370482838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KPI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Values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Comments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95805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Surgical IP Discharges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8,958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-17% Compared to January 2019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28464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Medical IP Discharges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22,301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-15.2% Compared to January 2019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0428053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Surgical DC Discharges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19,824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-12.6% Compared to January 2019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54127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Medical DC Discharges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45,512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-7.5% Compared to January 2019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53323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       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 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  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219116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OP waiting list (Total)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562,693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+11.9% since January 4, 2018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218600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OP waiting list (GT 15 months)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138,411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+36.3% since January 4, 2018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648545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Waiting up to 12 months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68.4% (384,674)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Prior Month: 69% (385,352)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999960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Waiting up to 15 months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75.4% (424,282)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Prior Month: 75.6% (422,296)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68972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Waiting more than 15 months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24.6% (138,411)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Prior Month: 24.4% (136,258)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004964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Waiting List (+15 Months) by Specialty</a:t>
            </a:r>
          </a:p>
        </p:txBody>
      </p:sp>
      <p:pic>
        <p:nvPicPr>
          <p:cNvPr id="3" name="Picture 1" descr="National_MMMM_YYYY_Review_B_V2_files/figure-pptx/owlGT15BySpec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663700"/>
            <a:ext cx="8839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marL="0" lvl="0" indent="0">
              <a:buNone/>
            </a:pPr>
            <a:r>
              <a:t>Outpatient Attendances &amp; Referrals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Referrals Trend</a:t>
            </a:r>
          </a:p>
        </p:txBody>
      </p:sp>
      <p:pic>
        <p:nvPicPr>
          <p:cNvPr id="3" name="Picture 1" descr="National_MMMM_YYYY_Review_B_V2_files/figure-pptx/referralstren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663700"/>
            <a:ext cx="8839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YTD Referrals by Specialty</a:t>
            </a:r>
          </a:p>
        </p:txBody>
      </p:sp>
      <p:pic>
        <p:nvPicPr>
          <p:cNvPr id="3" name="Picture 1" descr="National_MMMM_YYYY_Review_B_V2_files/figure-pptx/outpatientReferralsBySpec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663700"/>
            <a:ext cx="8839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New &amp; Review Attendances Trend</a:t>
            </a:r>
          </a:p>
        </p:txBody>
      </p:sp>
      <p:pic>
        <p:nvPicPr>
          <p:cNvPr id="3" name="Picture 1" descr="National_MMMM_YYYY_Review_B_V2_files/figure-pptx/outpatientAttendancesTren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663700"/>
            <a:ext cx="8839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Review to New Ratio by Hospital</a:t>
            </a:r>
          </a:p>
        </p:txBody>
      </p:sp>
      <p:pic>
        <p:nvPicPr>
          <p:cNvPr id="3" name="Picture 1" descr="National_MMMM_YYYY_Review_B_V2_files/figure-pptx/ratioByHosp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663700"/>
            <a:ext cx="8839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Did Not Appear % by Hospital</a:t>
            </a:r>
          </a:p>
        </p:txBody>
      </p:sp>
      <p:pic>
        <p:nvPicPr>
          <p:cNvPr id="3" name="Picture 1" descr="National_MMMM_YYYY_Review_B_V2_files/figure-pptx/alldnaByHosp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663700"/>
            <a:ext cx="8839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New Did Not Appear % by Hospital</a:t>
            </a:r>
          </a:p>
        </p:txBody>
      </p:sp>
      <p:pic>
        <p:nvPicPr>
          <p:cNvPr id="3" name="Picture 1" descr="National_MMMM_YYYY_Review_B_V2_files/figure-pptx/newdnaByHosp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663700"/>
            <a:ext cx="8839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Review Did Not Appear % by Hospital</a:t>
            </a:r>
          </a:p>
        </p:txBody>
      </p:sp>
      <p:pic>
        <p:nvPicPr>
          <p:cNvPr id="3" name="Picture 1" descr="National_MMMM_YYYY_Review_B_V2_files/figure-pptx/reviewdnaByHosp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663700"/>
            <a:ext cx="8839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marL="0" lvl="0" indent="0">
              <a:buNone/>
            </a:pPr>
            <a:r>
              <a:t>Inpatient &amp; Daycase Discharges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Surgical IP &amp; DC Discharges</a:t>
            </a:r>
          </a:p>
        </p:txBody>
      </p:sp>
      <p:pic>
        <p:nvPicPr>
          <p:cNvPr id="3" name="Picture 1" descr="National_MMMM_YYYY_Review_B_V2_files/figure-pptx/surg_discharge_tren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663700"/>
            <a:ext cx="8839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Medical IP &amp; DC Discharges</a:t>
            </a:r>
          </a:p>
        </p:txBody>
      </p:sp>
      <p:pic>
        <p:nvPicPr>
          <p:cNvPr id="3" name="Picture 1" descr="National_MMMM_YYYY_Review_B_V2_files/figure-pptx/med_discharge_tren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663700"/>
            <a:ext cx="8839200" cy="4673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Surgical Inpatient Discharges</a:t>
            </a:r>
          </a:p>
        </p:txBody>
      </p:sp>
      <p:pic>
        <p:nvPicPr>
          <p:cNvPr id="3" name="Picture 1" descr="National_MMMM_YYYY_Review_B_V2_files/figure-pptx/surgInpatients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244600"/>
            <a:ext cx="7289800" cy="552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Medical Inpatient Discharges</a:t>
            </a:r>
          </a:p>
        </p:txBody>
      </p:sp>
      <p:pic>
        <p:nvPicPr>
          <p:cNvPr id="3" name="Picture 1" descr="National_MMMM_YYYY_Review_B_V2_files/figure-pptx/medInpatients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244600"/>
            <a:ext cx="7289800" cy="552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Surgical Daycase Discharges</a:t>
            </a:r>
          </a:p>
        </p:txBody>
      </p:sp>
      <p:pic>
        <p:nvPicPr>
          <p:cNvPr id="3" name="Picture 1" descr="National_MMMM_YYYY_Review_B_V2_files/figure-pptx/surgDaycases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244600"/>
            <a:ext cx="7289800" cy="552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</Words>
  <Application>Microsoft Office PowerPoint</Application>
  <PresentationFormat>On-screen Show (4:3)</PresentationFormat>
  <Paragraphs>73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Open Sans</vt:lpstr>
      <vt:lpstr>Office Theme</vt:lpstr>
      <vt:lpstr>National Acute Hospital Review</vt:lpstr>
      <vt:lpstr>Contents</vt:lpstr>
      <vt:lpstr>Executive Summary</vt:lpstr>
      <vt:lpstr>Inpatient &amp; Daycase Discharges</vt:lpstr>
      <vt:lpstr>Surgical IP &amp; DC Discharges</vt:lpstr>
      <vt:lpstr>Medical IP &amp; DC Discharges</vt:lpstr>
      <vt:lpstr>Surgical Inpatient Discharges</vt:lpstr>
      <vt:lpstr>Medical Inpatient Discharges</vt:lpstr>
      <vt:lpstr>Surgical Daycase Discharges</vt:lpstr>
      <vt:lpstr>Medical Daycase Discharges</vt:lpstr>
      <vt:lpstr>Average Length of Stay</vt:lpstr>
      <vt:lpstr>Medical AvLOS</vt:lpstr>
      <vt:lpstr>Medical AvLOS (30 Day Stay or Less)</vt:lpstr>
      <vt:lpstr>Medical AvLOS (More than 30 Day Stay)</vt:lpstr>
      <vt:lpstr>Surgical AvLOS</vt:lpstr>
      <vt:lpstr>Surgical AvLOS (30 Day Stay or Less)</vt:lpstr>
      <vt:lpstr>Surgical AvLOS (More Than 30 Day Stay)</vt:lpstr>
      <vt:lpstr>Day of Surgery Admission</vt:lpstr>
      <vt:lpstr>DOSA % by Hospital</vt:lpstr>
      <vt:lpstr>Re-Admission %</vt:lpstr>
      <vt:lpstr>Surgical Re-Admission %</vt:lpstr>
      <vt:lpstr>Medical Re-Admission %</vt:lpstr>
      <vt:lpstr>Outpatient Waiting List</vt:lpstr>
      <vt:lpstr>Total Waiting List Trend</vt:lpstr>
      <vt:lpstr>Total Waiting List (+15 Months) Trend</vt:lpstr>
      <vt:lpstr>Waiting List Distribution</vt:lpstr>
      <vt:lpstr>Waiting List by Hospital</vt:lpstr>
      <vt:lpstr>Waiting List (+15 Months) by Hospital</vt:lpstr>
      <vt:lpstr>Waiting List by Specialty</vt:lpstr>
      <vt:lpstr>Waiting List (+15 Months) by Specialty</vt:lpstr>
      <vt:lpstr>Outpatient Attendances &amp; Referrals</vt:lpstr>
      <vt:lpstr>Referrals Trend</vt:lpstr>
      <vt:lpstr>YTD Referrals by Specialty</vt:lpstr>
      <vt:lpstr>New &amp; Review Attendances Trend</vt:lpstr>
      <vt:lpstr>Review to New Ratio by Hospital</vt:lpstr>
      <vt:lpstr>Did Not Appear % by Hospital</vt:lpstr>
      <vt:lpstr>New Did Not Appear % by Hospital</vt:lpstr>
      <vt:lpstr>Review Did Not Appear % by Hospital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74</TotalTime>
  <Words>11</Words>
  <Application>Microsoft Office PowerPoint</Application>
  <PresentationFormat>On-screen Show (4:3)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Untitled</vt:lpstr>
      <vt:lpstr>Section 1</vt:lpstr>
      <vt:lpstr>Slide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National Acute Hospital Review</dc:title>
  <dc:creator/>
  <cp:keywords/>
  <cp:lastModifiedBy>Jack Lyons</cp:lastModifiedBy>
  <cp:revision>1</cp:revision>
  <dcterms:created xsi:type="dcterms:W3CDTF">2020-04-08T15:25:11Z</dcterms:created>
  <dcterms:modified xsi:type="dcterms:W3CDTF">2020-04-08T15:33:48Z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March 2020</vt:lpwstr>
  </property>
  <property fmtid="{D5CDD505-2E9C-101B-9397-08002B2CF9AE}" pid="3" name="output">
    <vt:lpwstr/>
  </property>
  <property fmtid="{D5CDD505-2E9C-101B-9397-08002B2CF9AE}" pid="4" name="subtitle">
    <vt:lpwstr>Inpatients &amp; Outpatients</vt:lpwstr>
  </property>
</Properties>
</file>